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8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 van driel" userId="03faf7192c32468d" providerId="LiveId" clId="{B07AAD84-FEDB-4127-9097-47DF71B9EE49}"/>
    <pc:docChg chg="modSld">
      <pc:chgData name="gert van driel" userId="03faf7192c32468d" providerId="LiveId" clId="{B07AAD84-FEDB-4127-9097-47DF71B9EE49}" dt="2021-09-14T09:36:25.618" v="191" actId="6549"/>
      <pc:docMkLst>
        <pc:docMk/>
      </pc:docMkLst>
      <pc:sldChg chg="modSp mod">
        <pc:chgData name="gert van driel" userId="03faf7192c32468d" providerId="LiveId" clId="{B07AAD84-FEDB-4127-9097-47DF71B9EE49}" dt="2021-09-14T09:36:25.618" v="191" actId="6549"/>
        <pc:sldMkLst>
          <pc:docMk/>
          <pc:sldMk cId="955068675" sldId="264"/>
        </pc:sldMkLst>
        <pc:spChg chg="mod">
          <ac:chgData name="gert van driel" userId="03faf7192c32468d" providerId="LiveId" clId="{B07AAD84-FEDB-4127-9097-47DF71B9EE49}" dt="2021-09-14T09:36:25.618" v="191" actId="6549"/>
          <ac:spMkLst>
            <pc:docMk/>
            <pc:sldMk cId="955068675" sldId="264"/>
            <ac:spMk id="3" creationId="{D9EC35C8-9180-46EC-A937-AA98F161C4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4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1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5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1" name="Bottom Right">
            <a:extLst>
              <a:ext uri="{FF2B5EF4-FFF2-40B4-BE49-F238E27FC236}">
                <a16:creationId xmlns:a16="http://schemas.microsoft.com/office/drawing/2014/main" id="{5656314A-7360-472A-85B1-0CC7D3C5C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3499FD5-DA9A-40DA-93B7-3903B0FB6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33" name="Graphic 157">
              <a:extLst>
                <a:ext uri="{FF2B5EF4-FFF2-40B4-BE49-F238E27FC236}">
                  <a16:creationId xmlns:a16="http://schemas.microsoft.com/office/drawing/2014/main" id="{0A52B7C2-CDEF-4E8C-BEC4-F83F5A7E3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FEF0EC5-5A73-49D5-B41D-BE464CB2EC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A78AC46-8358-46F7-8053-BDB805B2A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D9EBE72-EB96-46AF-9479-A0B4E2F506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778FF3A-B709-48E2-977C-350725CE9D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CEE22A-EC37-49DA-AFBD-BC5C07695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B48EED8-5833-438B-BDC4-5D529230DB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5354540-D1D5-44A1-B33C-E3782C8BE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2143CA-33C4-4A6C-99B9-0EB5F0677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E60482B-EF2C-49A6-A624-924BD932C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377641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600" kern="1200" dirty="0" err="1">
                <a:latin typeface="+mj-lt"/>
                <a:ea typeface="+mj-ea"/>
                <a:cs typeface="+mj-cs"/>
              </a:rPr>
              <a:t>Groeiende</a:t>
            </a:r>
            <a:r>
              <a:rPr lang="en-US" sz="4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latin typeface="+mj-lt"/>
                <a:ea typeface="+mj-ea"/>
                <a:cs typeface="+mj-cs"/>
              </a:rPr>
              <a:t>vakidentiteit</a:t>
            </a:r>
            <a:endParaRPr lang="en-US" sz="4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2E036F-B631-46CA-9684-57F2B1E99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3776415" cy="1380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 err="1"/>
              <a:t>Leerplanontwikkeling</a:t>
            </a:r>
            <a:r>
              <a:rPr lang="en-US" sz="2200" dirty="0"/>
              <a:t> </a:t>
            </a:r>
            <a:r>
              <a:rPr lang="en-US" sz="2200" dirty="0" err="1"/>
              <a:t>bewegingsonderwijs</a:t>
            </a:r>
            <a:r>
              <a:rPr lang="en-US" sz="2200" dirty="0"/>
              <a:t> in het </a:t>
            </a:r>
            <a:r>
              <a:rPr lang="en-US" sz="2200" dirty="0" err="1"/>
              <a:t>primair</a:t>
            </a:r>
            <a:r>
              <a:rPr lang="en-US" sz="2200" dirty="0"/>
              <a:t> </a:t>
            </a:r>
            <a:r>
              <a:rPr lang="en-US" sz="2200" dirty="0" err="1"/>
              <a:t>onderwijs</a:t>
            </a:r>
            <a:endParaRPr lang="en-US" sz="2200" dirty="0"/>
          </a:p>
          <a:p>
            <a:pPr algn="l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1195B-79B5-4111-924B-734D3A812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4" r="6428"/>
          <a:stretch/>
        </p:blipFill>
        <p:spPr>
          <a:xfrm>
            <a:off x="1222086" y="567942"/>
            <a:ext cx="5164499" cy="5716862"/>
          </a:xfrm>
          <a:prstGeom prst="rect">
            <a:avLst/>
          </a:prstGeom>
        </p:spPr>
      </p:pic>
      <p:grpSp>
        <p:nvGrpSpPr>
          <p:cNvPr id="143" name="Top left">
            <a:extLst>
              <a:ext uri="{FF2B5EF4-FFF2-40B4-BE49-F238E27FC236}">
                <a16:creationId xmlns:a16="http://schemas.microsoft.com/office/drawing/2014/main" id="{3530084A-AE46-40C3-AEC2-05AE51DBE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EB1988D-D0C1-4769-952F-AFED38C2C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51D1B66-2529-4A19-8440-105458F1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754BAC8-DD8C-4971-9849-97F66DDEE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51C64B0-B7BA-43EF-8165-A989D1EEC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3A9894D-475B-4629-9643-CEB6BEEF5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E5E81DE-AC91-47A7-BCB7-F0C46AE19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82FC6CF-DCC9-469A-B15F-405E32C5B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F1624A4-F120-495F-BCDC-908EAC4C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3" name="Cross">
            <a:extLst>
              <a:ext uri="{FF2B5EF4-FFF2-40B4-BE49-F238E27FC236}">
                <a16:creationId xmlns:a16="http://schemas.microsoft.com/office/drawing/2014/main" id="{7486C3FB-E613-42EE-BB94-C836C350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A4D2DB4-ADC6-454F-88D2-920131F2B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9C2CC8-1779-42F6-95C3-C68E02716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3A8C4815-D6A9-0040-A006-4B3D2F558DF3}"/>
              </a:ext>
            </a:extLst>
          </p:cNvPr>
          <p:cNvSpPr txBox="1"/>
          <p:nvPr/>
        </p:nvSpPr>
        <p:spPr>
          <a:xfrm>
            <a:off x="9943319" y="5800284"/>
            <a:ext cx="149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Gert van Driel</a:t>
            </a:r>
          </a:p>
        </p:txBody>
      </p:sp>
    </p:spTree>
    <p:extLst>
      <p:ext uri="{BB962C8B-B14F-4D97-AF65-F5344CB8AC3E}">
        <p14:creationId xmlns:p14="http://schemas.microsoft.com/office/powerpoint/2010/main" val="132290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EC35C8-9180-46EC-A937-AA98F161C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nl-NL" dirty="0"/>
              <a:t>Scholen voor basisonderwijs kopen bewegingsonderwijs steeds vaker in bij sportbedrijven. </a:t>
            </a:r>
          </a:p>
          <a:p>
            <a:pPr marL="0" indent="0">
              <a:buClr>
                <a:schemeClr val="tx1"/>
              </a:buClr>
              <a:buNone/>
            </a:pPr>
            <a:endParaRPr lang="nl-NL" dirty="0"/>
          </a:p>
          <a:p>
            <a:pPr marL="0" indent="0">
              <a:buClr>
                <a:schemeClr val="tx1"/>
              </a:buClr>
              <a:buNone/>
            </a:pPr>
            <a:endParaRPr lang="nl-NL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Wat zijn de gevolgen in pedagogisch en didactisch opzicht van deze </a:t>
            </a:r>
            <a:r>
              <a:rPr lang="nl-NL"/>
              <a:t>ontwikkeling?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E96B1B4-A477-6F4F-9805-C7C155F7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2:</a:t>
            </a:r>
          </a:p>
        </p:txBody>
      </p:sp>
    </p:spTree>
    <p:extLst>
      <p:ext uri="{BB962C8B-B14F-4D97-AF65-F5344CB8AC3E}">
        <p14:creationId xmlns:p14="http://schemas.microsoft.com/office/powerpoint/2010/main" val="95506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D37FE-3937-4042-B556-D84F9B05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5EDB1A-D891-4794-AB60-FCB57B8B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nl-NL" dirty="0"/>
              <a:t>Het ministerie van onderwijs wil landelijk tot meer samenhang in curriculumontwikkeling komen op basis van gerichte wetenschappelijke inbreng.</a:t>
            </a:r>
          </a:p>
          <a:p>
            <a:pPr marL="0" indent="0">
              <a:buClr>
                <a:schemeClr val="tx1"/>
              </a:buClr>
              <a:buNone/>
            </a:pPr>
            <a:endParaRPr lang="nl-NL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Hoe zou dit proces voor bewegingsonderwijs kunnen worden ingericht?</a:t>
            </a:r>
          </a:p>
        </p:txBody>
      </p:sp>
    </p:spTree>
    <p:extLst>
      <p:ext uri="{BB962C8B-B14F-4D97-AF65-F5344CB8AC3E}">
        <p14:creationId xmlns:p14="http://schemas.microsoft.com/office/powerpoint/2010/main" val="253351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15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00" name="Freeform: Shape 15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101" name="Freeform: Shape 16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102" name="Freeform: Shape 16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03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104" name="Freeform: Shape 16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5" name="Freeform: Shape 16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6" name="Freeform: Shape 16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7" name="Freeform: Shape 16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8" name="Freeform: Shape 17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9" name="Freeform: Shape 17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0" name="Freeform: Shape 17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11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112" name="Freeform: Shape 17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3" name="Freeform: Shape 17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4" name="Freeform: Shape 17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5" name="Freeform: Shape 17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6" name="Freeform: Shape 17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7" name="Freeform: Shape 18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8" name="Freeform: Shape 18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119" name="Rectangle 18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20" name="Rectangle 18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74" name="Picture 2" descr="Het doel van drie uur gymles per week op de basisschool is niet gehaald. Beeld Rink Hof">
            <a:extLst>
              <a:ext uri="{FF2B5EF4-FFF2-40B4-BE49-F238E27FC236}">
                <a16:creationId xmlns:a16="http://schemas.microsoft.com/office/drawing/2014/main" id="{3BCC8A11-5AC1-F445-AB7E-C029C1CCC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" r="-1" b="-1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1" name="Rectangle 187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12420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Titel 1">
            <a:extLst>
              <a:ext uri="{FF2B5EF4-FFF2-40B4-BE49-F238E27FC236}">
                <a16:creationId xmlns:a16="http://schemas.microsoft.com/office/drawing/2014/main" id="{59BD93E7-5954-034B-8CCC-4AF2AD3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688205"/>
            <a:ext cx="10190071" cy="12992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Bedankt voor jullie aandacht</a:t>
            </a:r>
          </a:p>
        </p:txBody>
      </p:sp>
      <p:grpSp>
        <p:nvGrpSpPr>
          <p:cNvPr id="3122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3" name="Freeform: Shape 191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4" name="Freeform: Shape 192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5" name="Freeform: Shape 193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6" name="Freeform: Shape 194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7" name="Freeform: Shape 195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8" name="Freeform: Shape 196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29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00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0" name="Freeform: Shape 202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1" name="Freeform: Shape 203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2" name="Freeform: Shape 204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3" name="Freeform: Shape 206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4" name="Freeform: Shape 207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35" name="Freeform: Shape 200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CB6CA44-564B-914F-95D6-4735E58C221F}"/>
              </a:ext>
            </a:extLst>
          </p:cNvPr>
          <p:cNvSpPr txBox="1"/>
          <p:nvPr/>
        </p:nvSpPr>
        <p:spPr>
          <a:xfrm>
            <a:off x="209314" y="6429599"/>
            <a:ext cx="3277570" cy="369332"/>
          </a:xfrm>
          <a:prstGeom prst="rect">
            <a:avLst/>
          </a:prstGeom>
          <a:solidFill>
            <a:schemeClr val="accent4">
              <a:alpha val="44145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bg1"/>
                </a:solidFill>
              </a:rPr>
              <a:t>Gertvandriel50@gmail.com</a:t>
            </a:r>
          </a:p>
        </p:txBody>
      </p:sp>
    </p:spTree>
    <p:extLst>
      <p:ext uri="{BB962C8B-B14F-4D97-AF65-F5344CB8AC3E}">
        <p14:creationId xmlns:p14="http://schemas.microsoft.com/office/powerpoint/2010/main" val="263780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9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569A78D-E8C1-3947-AE7D-23C32B5C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2F21B8-6D2B-AF4E-9802-EEB7450D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endParaRPr lang="nl-NL" sz="1800"/>
          </a:p>
          <a:p>
            <a:r>
              <a:rPr lang="nl-NL" sz="1800"/>
              <a:t>Perspectief</a:t>
            </a:r>
          </a:p>
          <a:p>
            <a:r>
              <a:rPr lang="nl-NL" sz="1800"/>
              <a:t>Een bijzonder vak</a:t>
            </a:r>
          </a:p>
          <a:p>
            <a:r>
              <a:rPr lang="nl-NL" sz="1800"/>
              <a:t>Overgangen</a:t>
            </a:r>
          </a:p>
        </p:txBody>
      </p:sp>
      <p:grpSp>
        <p:nvGrpSpPr>
          <p:cNvPr id="149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1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Ovaal 3">
            <a:extLst>
              <a:ext uri="{FF2B5EF4-FFF2-40B4-BE49-F238E27FC236}">
                <a16:creationId xmlns:a16="http://schemas.microsoft.com/office/drawing/2014/main" id="{B461354C-E5CD-5646-82EF-B307CD937233}"/>
              </a:ext>
            </a:extLst>
          </p:cNvPr>
          <p:cNvSpPr/>
          <p:nvPr/>
        </p:nvSpPr>
        <p:spPr>
          <a:xfrm>
            <a:off x="6936563" y="1140182"/>
            <a:ext cx="6190735" cy="609188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alpha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3" name="Ovaal 122">
            <a:extLst>
              <a:ext uri="{FF2B5EF4-FFF2-40B4-BE49-F238E27FC236}">
                <a16:creationId xmlns:a16="http://schemas.microsoft.com/office/drawing/2014/main" id="{C057BF3B-7C88-674B-B175-0CEF0B9E7C12}"/>
              </a:ext>
            </a:extLst>
          </p:cNvPr>
          <p:cNvSpPr/>
          <p:nvPr/>
        </p:nvSpPr>
        <p:spPr>
          <a:xfrm>
            <a:off x="5639989" y="-488937"/>
            <a:ext cx="6039405" cy="5945752"/>
          </a:xfrm>
          <a:prstGeom prst="ellipse">
            <a:avLst/>
          </a:prstGeom>
          <a:gradFill>
            <a:gsLst>
              <a:gs pos="100000">
                <a:schemeClr val="bg1">
                  <a:alpha val="39000"/>
                </a:schemeClr>
              </a:gs>
              <a:gs pos="0">
                <a:schemeClr val="accent3">
                  <a:alpha val="72977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5t5</a:t>
            </a:r>
          </a:p>
        </p:txBody>
      </p:sp>
      <p:pic>
        <p:nvPicPr>
          <p:cNvPr id="4098" name="Picture 2" descr="Bewegingsonderwijs - De Triangel">
            <a:extLst>
              <a:ext uri="{FF2B5EF4-FFF2-40B4-BE49-F238E27FC236}">
                <a16:creationId xmlns:a16="http://schemas.microsoft.com/office/drawing/2014/main" id="{0A603C3F-0A90-B046-88BC-751471763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7985" r="25900" b="38659"/>
          <a:stretch/>
        </p:blipFill>
        <p:spPr bwMode="auto">
          <a:xfrm>
            <a:off x="5140450" y="1045940"/>
            <a:ext cx="5729124" cy="5809293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7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66218-C961-41E5-A948-33DF9896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Overgangen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6DF284-8368-4CEC-9B21-0743919A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9748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1950		Antropologische fundering </a:t>
            </a:r>
          </a:p>
          <a:p>
            <a:pPr marL="0" indent="0">
              <a:buNone/>
            </a:pPr>
            <a:r>
              <a:rPr lang="nl-NL" dirty="0"/>
              <a:t>1975		Opkomst didactische modellen</a:t>
            </a:r>
            <a:endParaRPr lang="nl-NL" sz="18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nl-NL" dirty="0"/>
              <a:t>2000		Het meten van resultaten</a:t>
            </a:r>
          </a:p>
          <a:p>
            <a:pPr marL="0" indent="0">
              <a:buNone/>
            </a:pPr>
            <a:r>
              <a:rPr lang="nl-NL" dirty="0"/>
              <a:t>2021		Pedagogisch reveil</a:t>
            </a:r>
          </a:p>
          <a:p>
            <a:pPr marL="0" indent="0">
              <a:buNone/>
            </a:pPr>
            <a:r>
              <a:rPr lang="nl-NL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7639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0AC82-DA5C-478C-A01D-EE0CC2B5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1950: Antropologische fundering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0D96EE-C1C6-4E1D-963A-1227ECC88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669" y="2145545"/>
            <a:ext cx="6595482" cy="3900788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Groenman, Gordijn en Rijsdorp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Verschillende methodiekboeken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Geringe relatie tussen het waartoe, legitimering van het vak, en het wat en hoe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Beter leren bewegen (Gordijn, 1958)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0D8908-D4A9-47CA-979D-3F1B59E3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9" y="1964724"/>
            <a:ext cx="3062646" cy="47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1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itel 455">
            <a:extLst>
              <a:ext uri="{FF2B5EF4-FFF2-40B4-BE49-F238E27FC236}">
                <a16:creationId xmlns:a16="http://schemas.microsoft.com/office/drawing/2014/main" id="{15DA7D42-DA15-5446-A44A-FE45ED6E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1975: </a:t>
            </a:r>
            <a:r>
              <a:rPr lang="en-US" dirty="0" err="1"/>
              <a:t>Opkomst</a:t>
            </a:r>
            <a:r>
              <a:rPr lang="en-US" dirty="0"/>
              <a:t> </a:t>
            </a:r>
            <a:r>
              <a:rPr lang="en-US" dirty="0" err="1"/>
              <a:t>didactische</a:t>
            </a:r>
            <a:r>
              <a:rPr lang="en-US" dirty="0"/>
              <a:t> </a:t>
            </a:r>
            <a:r>
              <a:rPr lang="en-US" dirty="0" err="1"/>
              <a:t>modellen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4DC5666-DA45-5A42-8F67-5228CBC3A8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latin typeface="+mj-lt"/>
              </a:rPr>
              <a:t>Twee </a:t>
            </a:r>
            <a:r>
              <a:rPr lang="en-US" sz="2000" dirty="0" err="1">
                <a:latin typeface="+mj-lt"/>
              </a:rPr>
              <a:t>belangrijke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inhoudelijke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projecten</a:t>
            </a:r>
            <a:endParaRPr lang="en-US" sz="2000" dirty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Het BOK-project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Theorie</a:t>
            </a:r>
            <a:r>
              <a:rPr lang="en-US" sz="1800" dirty="0"/>
              <a:t> van de </a:t>
            </a:r>
            <a:r>
              <a:rPr lang="en-US" sz="1800" dirty="0" err="1"/>
              <a:t>betekenisgebieden</a:t>
            </a:r>
            <a:endParaRPr lang="en-US" sz="1800" dirty="0"/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1B2130"/>
                </a:solidFill>
                <a:latin typeface="Posterama"/>
              </a:rPr>
              <a:t>Het </a:t>
            </a:r>
            <a:r>
              <a:rPr lang="en-US" sz="2000" dirty="0" err="1">
                <a:solidFill>
                  <a:srgbClr val="1B2130"/>
                </a:solidFill>
                <a:latin typeface="Posterama"/>
              </a:rPr>
              <a:t>ontstaan</a:t>
            </a:r>
            <a:r>
              <a:rPr lang="en-US" sz="2000" dirty="0">
                <a:solidFill>
                  <a:srgbClr val="1B2130"/>
                </a:solidFill>
                <a:latin typeface="Posterama"/>
              </a:rPr>
              <a:t> van de SLO (1975)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Landelijke</a:t>
            </a:r>
            <a:r>
              <a:rPr lang="en-US" sz="1800" dirty="0"/>
              <a:t> </a:t>
            </a:r>
            <a:r>
              <a:rPr lang="en-US" sz="1800" dirty="0" err="1"/>
              <a:t>eindtermen</a:t>
            </a:r>
            <a:r>
              <a:rPr lang="en-US" sz="1800" dirty="0"/>
              <a:t>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Versobering</a:t>
            </a:r>
            <a:r>
              <a:rPr lang="en-US" sz="1800" dirty="0"/>
              <a:t> tot </a:t>
            </a:r>
            <a:r>
              <a:rPr lang="en-US" sz="1800" dirty="0" err="1"/>
              <a:t>kerndoelen</a:t>
            </a:r>
            <a:r>
              <a:rPr lang="en-US" sz="1800" dirty="0"/>
              <a:t> (WPO 1993)</a:t>
            </a:r>
          </a:p>
          <a:p>
            <a:pPr marL="457200" lvl="1">
              <a:lnSpc>
                <a:spcPct val="100000"/>
              </a:lnSpc>
            </a:pPr>
            <a:endParaRPr lang="en-US" sz="1800" dirty="0"/>
          </a:p>
          <a:p>
            <a:pPr marL="0"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126" name="Afbeelding 125">
            <a:extLst>
              <a:ext uri="{FF2B5EF4-FFF2-40B4-BE49-F238E27FC236}">
                <a16:creationId xmlns:a16="http://schemas.microsoft.com/office/drawing/2014/main" id="{D7018F74-15C0-ED48-9A03-2FB4F2B3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715" y="2217740"/>
            <a:ext cx="4967270" cy="32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5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27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0" name="Freeform: Shape 27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84" name="Freeform: Shape 28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04" name="Rectangle 30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08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2" name="Titel 13">
            <a:extLst>
              <a:ext uri="{FF2B5EF4-FFF2-40B4-BE49-F238E27FC236}">
                <a16:creationId xmlns:a16="http://schemas.microsoft.com/office/drawing/2014/main" id="{FEC50287-3D41-A64A-9872-A2D796AE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91" y="423921"/>
            <a:ext cx="10436293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1975: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pkomst</a:t>
            </a:r>
            <a:r>
              <a:rPr lang="en-US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didactische</a:t>
            </a:r>
            <a:r>
              <a:rPr lang="en-US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modellen</a:t>
            </a:r>
            <a:endParaRPr lang="en-US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4DC5666-DA45-5A42-8F67-5228CBC3A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Clr>
                <a:schemeClr val="tx1"/>
              </a:buClr>
              <a:buNone/>
            </a:pPr>
            <a:r>
              <a:rPr lang="en-US" sz="2000" dirty="0">
                <a:latin typeface="+mj-lt"/>
              </a:rPr>
              <a:t>3.    </a:t>
            </a:r>
            <a:r>
              <a:rPr lang="en-US" sz="2000" dirty="0" err="1">
                <a:latin typeface="+mj-lt"/>
              </a:rPr>
              <a:t>Landelijke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samenwerking</a:t>
            </a:r>
            <a:endParaRPr lang="en-US" sz="2000" dirty="0">
              <a:latin typeface="+mj-lt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SLO, KVLO, ALO’s </a:t>
            </a:r>
            <a:r>
              <a:rPr lang="en-US" sz="1800" dirty="0" err="1"/>
              <a:t>en</a:t>
            </a:r>
            <a:r>
              <a:rPr lang="en-US" sz="1800" dirty="0"/>
              <a:t> PABO’s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basisdocument</a:t>
            </a:r>
            <a:endParaRPr lang="en-US" sz="18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kerndoelen</a:t>
            </a:r>
            <a:r>
              <a:rPr lang="en-US" sz="1800" dirty="0"/>
              <a:t> &amp; </a:t>
            </a:r>
            <a:r>
              <a:rPr lang="en-US" sz="1800" dirty="0" err="1"/>
              <a:t>leerlijnen</a:t>
            </a:r>
            <a:endParaRPr lang="en-US" sz="18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Bewegen</a:t>
            </a:r>
            <a:r>
              <a:rPr lang="en-US" sz="1800" dirty="0"/>
              <a:t> </a:t>
            </a:r>
            <a:r>
              <a:rPr lang="en-US" sz="1800" dirty="0" err="1"/>
              <a:t>verbeteren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reguleren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41" name="Tijdelijke aanduiding voor inhoud 140">
            <a:extLst>
              <a:ext uri="{FF2B5EF4-FFF2-40B4-BE49-F238E27FC236}">
                <a16:creationId xmlns:a16="http://schemas.microsoft.com/office/drawing/2014/main" id="{C0A33196-135A-C240-90D3-AF7D319B71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757" r="3" b="14495"/>
          <a:stretch/>
        </p:blipFill>
        <p:spPr>
          <a:xfrm>
            <a:off x="7011718" y="1669610"/>
            <a:ext cx="4622757" cy="4622757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318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20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72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3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2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61" name="Rectangle 16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5" name="Top left">
            <a:extLst>
              <a:ext uri="{FF2B5EF4-FFF2-40B4-BE49-F238E27FC236}">
                <a16:creationId xmlns:a16="http://schemas.microsoft.com/office/drawing/2014/main" id="{6B72B514-4AB8-43DF-84D4-951DBF368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18CBCFF-BD6B-4455-9B70-EFE805CA2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C930A72-C529-4D5D-B460-A5A5375F9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92FE3B2-9E8F-4022-93E8-BAAD0D50B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F85196A-D084-4219-B329-E5A7032CF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8174307-CBF0-4926-99C3-3072804B3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3DDE618-1CD3-4BE5-8742-5D51BBF30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D73DBA2-8AAA-4F85-81B5-99B96A471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A346AE2-9E14-4CFB-8DD3-0B1633621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0B86AF3-F859-41E0-86F2-F33DE71F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44" y="559813"/>
            <a:ext cx="10514734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2000: Het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meten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resultaten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06183-602C-4F32-9143-BE6565FA2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9215" y="3105315"/>
            <a:ext cx="5821538" cy="1664573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Combinatiefunctionarissen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buurtsportcoaches</a:t>
            </a:r>
            <a:endParaRPr lang="en-US" sz="1800" dirty="0"/>
          </a:p>
          <a:p>
            <a:pPr marL="571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/>
              <a:t>Externe</a:t>
            </a:r>
            <a:r>
              <a:rPr lang="en-US" sz="1800" dirty="0"/>
              <a:t> </a:t>
            </a:r>
            <a:r>
              <a:rPr lang="en-US" sz="1800" dirty="0" err="1"/>
              <a:t>verantwoording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resultaat</a:t>
            </a:r>
            <a:r>
              <a:rPr lang="en-US" sz="1800" dirty="0"/>
              <a:t> meting</a:t>
            </a:r>
          </a:p>
          <a:p>
            <a:pPr marL="571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ICT- </a:t>
            </a:r>
            <a:r>
              <a:rPr lang="en-US" sz="1800" dirty="0" err="1"/>
              <a:t>mogelijkheden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leerlingvolgsystemen</a:t>
            </a:r>
            <a:endParaRPr lang="en-US" sz="1800" dirty="0"/>
          </a:p>
        </p:txBody>
      </p:sp>
      <p:pic>
        <p:nvPicPr>
          <p:cNvPr id="1026" name="Picture 2" descr="Volg Mij">
            <a:extLst>
              <a:ext uri="{FF2B5EF4-FFF2-40B4-BE49-F238E27FC236}">
                <a16:creationId xmlns:a16="http://schemas.microsoft.com/office/drawing/2014/main" id="{696D36FE-CAE4-FA45-AB68-B4C661D5EF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4667" y="2428406"/>
            <a:ext cx="4817466" cy="321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" name="Bottom Right">
            <a:extLst>
              <a:ext uri="{FF2B5EF4-FFF2-40B4-BE49-F238E27FC236}">
                <a16:creationId xmlns:a16="http://schemas.microsoft.com/office/drawing/2014/main" id="{DD2E06CA-048F-403F-AD47-B098C0A25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24E2410-B321-4174-8C27-7749F2A57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77" name="Graphic 157">
              <a:extLst>
                <a:ext uri="{FF2B5EF4-FFF2-40B4-BE49-F238E27FC236}">
                  <a16:creationId xmlns:a16="http://schemas.microsoft.com/office/drawing/2014/main" id="{EE03354E-6E8A-4926-8545-B6B873F1F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BBCAC88-02AA-4773-A48A-D144EA52E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C51D753-137C-455D-97D4-ACCB464D93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ABCEE4-D638-4555-AC4A-7E190462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F383AB0-7670-4584-8F01-4324D54BB9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4CD1567B-7D6D-497B-8CA8-14D96E010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F3C4A9D-7E63-4D24-B697-23D58B3160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15D2559-8BE6-439C-83F0-CE5BF53C9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A374A4F-696B-4911-BE1B-B180D09A1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53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125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1" name="Freeform: Shape 127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22" name="Freeform: Shape 129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23" name="Freeform: Shape 131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25" name="Freeform: Shape 134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135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136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137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138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139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140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2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33" name="Freeform: Shape 143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144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145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146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147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148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149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240" name="Rectangle 15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1" name="Rectangle 15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2" name="Top Left">
            <a:extLst>
              <a:ext uri="{FF2B5EF4-FFF2-40B4-BE49-F238E27FC236}">
                <a16:creationId xmlns:a16="http://schemas.microsoft.com/office/drawing/2014/main" id="{30304B26-4E93-4D42-9303-06EC0DF7D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43" name="Freeform: Shape 156">
              <a:extLst>
                <a:ext uri="{FF2B5EF4-FFF2-40B4-BE49-F238E27FC236}">
                  <a16:creationId xmlns:a16="http://schemas.microsoft.com/office/drawing/2014/main" id="{29D50E42-8AE6-4F93-A973-3F53687A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44" name="Freeform: Shape 157">
              <a:extLst>
                <a:ext uri="{FF2B5EF4-FFF2-40B4-BE49-F238E27FC236}">
                  <a16:creationId xmlns:a16="http://schemas.microsoft.com/office/drawing/2014/main" id="{3F895F7B-FE45-4788-A637-58160B0E3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158">
              <a:extLst>
                <a:ext uri="{FF2B5EF4-FFF2-40B4-BE49-F238E27FC236}">
                  <a16:creationId xmlns:a16="http://schemas.microsoft.com/office/drawing/2014/main" id="{707B1D17-39B5-4E7E-B08C-3C4EBB4F8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159">
              <a:extLst>
                <a:ext uri="{FF2B5EF4-FFF2-40B4-BE49-F238E27FC236}">
                  <a16:creationId xmlns:a16="http://schemas.microsoft.com/office/drawing/2014/main" id="{39AE22F5-DF03-4C61-8BEE-1FC173372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160">
              <a:extLst>
                <a:ext uri="{FF2B5EF4-FFF2-40B4-BE49-F238E27FC236}">
                  <a16:creationId xmlns:a16="http://schemas.microsoft.com/office/drawing/2014/main" id="{C2BB2571-57DF-4289-972B-5FF20F167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161">
              <a:extLst>
                <a:ext uri="{FF2B5EF4-FFF2-40B4-BE49-F238E27FC236}">
                  <a16:creationId xmlns:a16="http://schemas.microsoft.com/office/drawing/2014/main" id="{3C365055-B37D-4DA1-AA3E-27D2C509E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162">
              <a:extLst>
                <a:ext uri="{FF2B5EF4-FFF2-40B4-BE49-F238E27FC236}">
                  <a16:creationId xmlns:a16="http://schemas.microsoft.com/office/drawing/2014/main" id="{AFD7CA75-FC5F-4FF5-8A33-793D0280F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163">
              <a:extLst>
                <a:ext uri="{FF2B5EF4-FFF2-40B4-BE49-F238E27FC236}">
                  <a16:creationId xmlns:a16="http://schemas.microsoft.com/office/drawing/2014/main" id="{E19D9A18-3CF4-414E-AF23-AAEE1C850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1CFB361-7909-4B2F-87E0-1CC1F1F5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7353725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2021: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Pedagogisch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reveil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33234D53-8966-6E4F-B340-8C1B6103E1A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185755" y="2384474"/>
            <a:ext cx="5604997" cy="372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Leergebied</a:t>
            </a:r>
            <a:r>
              <a:rPr lang="en-US" sz="2000" dirty="0"/>
              <a:t> </a:t>
            </a:r>
            <a:r>
              <a:rPr lang="en-US" sz="2000" dirty="0" err="1"/>
              <a:t>bewegen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sport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Opbrengst</a:t>
            </a:r>
            <a:r>
              <a:rPr lang="en-US" sz="2000" dirty="0"/>
              <a:t> van de </a:t>
            </a:r>
            <a:r>
              <a:rPr lang="en-US" sz="2000" dirty="0" err="1"/>
              <a:t>ontwikkelgroep</a:t>
            </a:r>
            <a:r>
              <a:rPr lang="en-US" sz="2000" dirty="0"/>
              <a:t>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Oordeel</a:t>
            </a:r>
            <a:r>
              <a:rPr lang="en-US" sz="2000" dirty="0"/>
              <a:t> van de </a:t>
            </a:r>
            <a:r>
              <a:rPr lang="en-US" sz="2000" dirty="0" err="1"/>
              <a:t>curriculumcommissie</a:t>
            </a:r>
            <a:endParaRPr lang="en-US" sz="2000" dirty="0"/>
          </a:p>
          <a:p>
            <a:endParaRPr lang="en-US" sz="1800" dirty="0"/>
          </a:p>
        </p:txBody>
      </p:sp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7E25040B-335E-A241-BC62-1698F1DBC5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r="-1" b="-1"/>
          <a:stretch/>
        </p:blipFill>
        <p:spPr>
          <a:xfrm>
            <a:off x="7929957" y="1648565"/>
            <a:ext cx="3991401" cy="4736575"/>
          </a:xfrm>
          <a:prstGeom prst="rect">
            <a:avLst/>
          </a:prstGeom>
        </p:spPr>
      </p:pic>
      <p:grpSp>
        <p:nvGrpSpPr>
          <p:cNvPr id="251" name="Bottom Right">
            <a:extLst>
              <a:ext uri="{FF2B5EF4-FFF2-40B4-BE49-F238E27FC236}">
                <a16:creationId xmlns:a16="http://schemas.microsoft.com/office/drawing/2014/main" id="{E7402E95-8FA3-4E79-AAA0-5B934639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D9EFCA6-0946-4FBA-BAFC-FEFAD2D4A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2" name="Graphic 157">
              <a:extLst>
                <a:ext uri="{FF2B5EF4-FFF2-40B4-BE49-F238E27FC236}">
                  <a16:creationId xmlns:a16="http://schemas.microsoft.com/office/drawing/2014/main" id="{F01A7F6A-E6E7-4C35-8107-15FE2F27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53" name="Freeform: Shape 169">
                <a:extLst>
                  <a:ext uri="{FF2B5EF4-FFF2-40B4-BE49-F238E27FC236}">
                    <a16:creationId xmlns:a16="http://schemas.microsoft.com/office/drawing/2014/main" id="{582E4DFD-9408-4EDC-B7C5-4A90954FAE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170">
                <a:extLst>
                  <a:ext uri="{FF2B5EF4-FFF2-40B4-BE49-F238E27FC236}">
                    <a16:creationId xmlns:a16="http://schemas.microsoft.com/office/drawing/2014/main" id="{52884DF8-D5DC-4034-9610-AA4270D2E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171">
                <a:extLst>
                  <a:ext uri="{FF2B5EF4-FFF2-40B4-BE49-F238E27FC236}">
                    <a16:creationId xmlns:a16="http://schemas.microsoft.com/office/drawing/2014/main" id="{B5C13311-ADA6-4A2D-9222-5250B14E55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172">
                <a:extLst>
                  <a:ext uri="{FF2B5EF4-FFF2-40B4-BE49-F238E27FC236}">
                    <a16:creationId xmlns:a16="http://schemas.microsoft.com/office/drawing/2014/main" id="{BFC89B4D-4394-447B-B6E9-8AF0727C07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173">
                <a:extLst>
                  <a:ext uri="{FF2B5EF4-FFF2-40B4-BE49-F238E27FC236}">
                    <a16:creationId xmlns:a16="http://schemas.microsoft.com/office/drawing/2014/main" id="{34AEF5EC-7628-4B01-B152-4C3B9FAF4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174">
                <a:extLst>
                  <a:ext uri="{FF2B5EF4-FFF2-40B4-BE49-F238E27FC236}">
                    <a16:creationId xmlns:a16="http://schemas.microsoft.com/office/drawing/2014/main" id="{551F05E8-CE70-4333-9052-2C9AB4DF3C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87BF52B-B229-46B9-A3A2-7B263D87C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9" name="Freeform: Shape 168">
              <a:extLst>
                <a:ext uri="{FF2B5EF4-FFF2-40B4-BE49-F238E27FC236}">
                  <a16:creationId xmlns:a16="http://schemas.microsoft.com/office/drawing/2014/main" id="{4CE6D305-9706-4184-870D-5FC249F0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88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45400-2B5A-490D-9467-FB049CDC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5664C4-170F-44AB-AAB9-1680C8DA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nl-NL" dirty="0"/>
              <a:t>Volgens de landelijke curriculum commissie dient er meer aandacht te komen voor socialisatie en persoonsvorming  (naast kwalificatie).</a:t>
            </a:r>
          </a:p>
          <a:p>
            <a:pPr marL="0" indent="0">
              <a:buClr>
                <a:schemeClr val="tx1"/>
              </a:buClr>
              <a:buNone/>
            </a:pPr>
            <a:endParaRPr lang="nl-NL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Geldt dit ook voor bewegingsonderwijs?</a:t>
            </a:r>
          </a:p>
        </p:txBody>
      </p:sp>
    </p:spTree>
    <p:extLst>
      <p:ext uri="{BB962C8B-B14F-4D97-AF65-F5344CB8AC3E}">
        <p14:creationId xmlns:p14="http://schemas.microsoft.com/office/powerpoint/2010/main" val="44341989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RegularSeedLeftStep">
      <a:dk1>
        <a:srgbClr val="000000"/>
      </a:dk1>
      <a:lt1>
        <a:srgbClr val="FFFFFF"/>
      </a:lt1>
      <a:dk2>
        <a:srgbClr val="1B2130"/>
      </a:dk2>
      <a:lt2>
        <a:srgbClr val="F2F3F0"/>
      </a:lt2>
      <a:accent1>
        <a:srgbClr val="6C29E7"/>
      </a:accent1>
      <a:accent2>
        <a:srgbClr val="2B36D8"/>
      </a:accent2>
      <a:accent3>
        <a:srgbClr val="2984E7"/>
      </a:accent3>
      <a:accent4>
        <a:srgbClr val="17BDD0"/>
      </a:accent4>
      <a:accent5>
        <a:srgbClr val="23C391"/>
      </a:accent5>
      <a:accent6>
        <a:srgbClr val="16C846"/>
      </a:accent6>
      <a:hlink>
        <a:srgbClr val="729531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96DD119C21C47B934EA8E8D9076C3" ma:contentTypeVersion="4" ma:contentTypeDescription="Een nieuw document maken." ma:contentTypeScope="" ma:versionID="1ed84d4777c473c4731a4a3f9455b948">
  <xsd:schema xmlns:xsd="http://www.w3.org/2001/XMLSchema" xmlns:xs="http://www.w3.org/2001/XMLSchema" xmlns:p="http://schemas.microsoft.com/office/2006/metadata/properties" xmlns:ns2="320206dc-0ee8-4259-a1d6-d147c3249a4b" xmlns:ns3="284d9df6-9403-4722-86f4-19057e810c6b" targetNamespace="http://schemas.microsoft.com/office/2006/metadata/properties" ma:root="true" ma:fieldsID="d36d79146408b88ffdf0974f401ef75a" ns2:_="" ns3:_="">
    <xsd:import namespace="320206dc-0ee8-4259-a1d6-d147c3249a4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Categori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206dc-0ee8-4259-a1d6-d147c3249a4b" elementFormDefault="qualified">
    <xsd:import namespace="http://schemas.microsoft.com/office/2006/documentManagement/types"/>
    <xsd:import namespace="http://schemas.microsoft.com/office/infopath/2007/PartnerControls"/>
    <xsd:element name="Categorie" ma:index="8" nillable="true" ma:displayName="Categorie" ma:list="{d83f310d-6b99-46d9-a803-c790588505fb}" ma:internalName="Categori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9" nillable="true" ma:displayName="Documentnummer" ma:internalName="wx_Documentnummer" ma:percentage="FALSE">
      <xsd:simpleType>
        <xsd:restriction base="dms:Number"/>
      </xsd:simpleType>
    </xsd:element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 xmlns="320206dc-0ee8-4259-a1d6-d147c3249a4b" xsi:nil="true"/>
    <wx_Documentnummer xmlns="284d9df6-9403-4722-86f4-19057e810c6b" xsi:nil="true"/>
  </documentManagement>
</p:properties>
</file>

<file path=customXml/itemProps1.xml><?xml version="1.0" encoding="utf-8"?>
<ds:datastoreItem xmlns:ds="http://schemas.openxmlformats.org/officeDocument/2006/customXml" ds:itemID="{3472FBE5-3D77-4DF4-9503-C28EC6109D66}"/>
</file>

<file path=customXml/itemProps2.xml><?xml version="1.0" encoding="utf-8"?>
<ds:datastoreItem xmlns:ds="http://schemas.openxmlformats.org/officeDocument/2006/customXml" ds:itemID="{B6332DA9-7933-4D02-9BFB-3B8376F9FAFA}"/>
</file>

<file path=customXml/itemProps3.xml><?xml version="1.0" encoding="utf-8"?>
<ds:datastoreItem xmlns:ds="http://schemas.openxmlformats.org/officeDocument/2006/customXml" ds:itemID="{05507C85-6C21-4336-8857-E3C06540BC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273</Words>
  <Application>Microsoft Office PowerPoint</Application>
  <PresentationFormat>Breedbeeld</PresentationFormat>
  <Paragraphs>67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 Next LT Pro Light</vt:lpstr>
      <vt:lpstr>AvenirNext LT Pro Medium</vt:lpstr>
      <vt:lpstr>Posterama</vt:lpstr>
      <vt:lpstr>ExploreVTI</vt:lpstr>
      <vt:lpstr>Groeiende vakidentiteit</vt:lpstr>
      <vt:lpstr>Inleiding</vt:lpstr>
      <vt:lpstr>Overgangen</vt:lpstr>
      <vt:lpstr>1950: Antropologische fundering</vt:lpstr>
      <vt:lpstr>1975: Opkomst didactische modellen</vt:lpstr>
      <vt:lpstr>1975: Opkomst didactische modellen</vt:lpstr>
      <vt:lpstr>2000: Het meten van resultaten</vt:lpstr>
      <vt:lpstr>2021: Pedagogisch reveil</vt:lpstr>
      <vt:lpstr>Vraag 1:</vt:lpstr>
      <vt:lpstr>Vraag 2:</vt:lpstr>
      <vt:lpstr>Vraag 3:</vt:lpstr>
      <vt:lpstr>Bedankt voor jullie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Groeiende vakidentiteit</dc:title>
  <dc:creator>gert van driel</dc:creator>
  <cp:lastModifiedBy>gert van driel</cp:lastModifiedBy>
  <cp:revision>4</cp:revision>
  <dcterms:created xsi:type="dcterms:W3CDTF">2021-09-13T08:54:07Z</dcterms:created>
  <dcterms:modified xsi:type="dcterms:W3CDTF">2021-09-14T09:36:33Z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0x010100AD496DD119C21C47B934EA8E8D9076C3</vt:lpwstr>
  </property>
</Properties>
</file>